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4"/>
  </p:sldMasterIdLst>
  <p:notesMasterIdLst>
    <p:notesMasterId r:id="rId14"/>
  </p:notesMasterIdLst>
  <p:sldIdLst>
    <p:sldId id="288" r:id="rId5"/>
    <p:sldId id="269" r:id="rId6"/>
    <p:sldId id="279" r:id="rId7"/>
    <p:sldId id="280" r:id="rId8"/>
    <p:sldId id="281" r:id="rId9"/>
    <p:sldId id="282" r:id="rId10"/>
    <p:sldId id="284" r:id="rId11"/>
    <p:sldId id="290" r:id="rId12"/>
    <p:sldId id="289" r:id="rId1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4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458" y="12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31T00:22:41.984" idx="1">
    <p:pos x="4124" y="182"/>
    <p:text>Comment from Joe Bungo: The previous slide decks showed this all more clearly - shoudl we just re-use?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971E4-7BE8-4A5F-983E-2670F2B80ECB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CE7EE-571E-4B04-8D5B-777CCE7F4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3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6858000" cy="51434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85728" fontAlgn="base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7651" y="3998627"/>
            <a:ext cx="5430791" cy="27693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33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1121520" y="3560045"/>
            <a:ext cx="5439300" cy="438582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25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24040"/>
            <a:ext cx="6858001" cy="1488781"/>
            <a:chOff x="0" y="748845"/>
            <a:chExt cx="6356036" cy="13798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/>
            <a:srcRect l="12327"/>
            <a:stretch/>
          </p:blipFill>
          <p:spPr>
            <a:xfrm>
              <a:off x="0" y="748845"/>
              <a:ext cx="3105001" cy="760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0" y="937806"/>
              <a:ext cx="2073674" cy="382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77"/>
            <a:stretch/>
          </p:blipFill>
          <p:spPr>
            <a:xfrm>
              <a:off x="1039432" y="1561775"/>
              <a:ext cx="5316604" cy="56688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1643784" y="1708498"/>
              <a:ext cx="1170069" cy="272357"/>
              <a:chOff x="4100403" y="1765746"/>
              <a:chExt cx="3118543" cy="725905"/>
            </a:xfrm>
          </p:grpSpPr>
          <p:pic>
            <p:nvPicPr>
              <p:cNvPr id="21" name="Picture 20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0403" y="1765746"/>
                <a:ext cx="561259" cy="72590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124" y="1905033"/>
                <a:ext cx="2380822" cy="581350"/>
              </a:xfrm>
              <a:prstGeom prst="rect">
                <a:avLst/>
              </a:prstGeom>
            </p:spPr>
          </p:pic>
        </p:grpSp>
      </p:grpSp>
      <p:sp>
        <p:nvSpPr>
          <p:cNvPr id="14" name="Subtitle 11"/>
          <p:cNvSpPr txBox="1">
            <a:spLocks/>
          </p:cNvSpPr>
          <p:nvPr/>
        </p:nvSpPr>
        <p:spPr bwMode="auto">
          <a:xfrm>
            <a:off x="4125096" y="1053983"/>
            <a:ext cx="2423078" cy="2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600" b="0" baseline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050" kern="0" dirty="0" smtClean="0"/>
              <a:t>Accelerated Computing</a:t>
            </a:r>
            <a:endParaRPr lang="en-US" sz="1050" kern="0" dirty="0"/>
          </a:p>
        </p:txBody>
      </p:sp>
      <p:sp>
        <p:nvSpPr>
          <p:cNvPr id="15" name="Title 10"/>
          <p:cNvSpPr txBox="1">
            <a:spLocks/>
          </p:cNvSpPr>
          <p:nvPr/>
        </p:nvSpPr>
        <p:spPr bwMode="auto">
          <a:xfrm>
            <a:off x="4110959" y="746143"/>
            <a:ext cx="2426875" cy="30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761970"/>
            <a:r>
              <a:rPr lang="en-US" sz="1667" kern="0" dirty="0"/>
              <a:t>GPU Teaching Kit</a:t>
            </a:r>
          </a:p>
        </p:txBody>
      </p:sp>
    </p:spTree>
    <p:extLst>
      <p:ext uri="{BB962C8B-B14F-4D97-AF65-F5344CB8AC3E}">
        <p14:creationId xmlns:p14="http://schemas.microsoft.com/office/powerpoint/2010/main" val="19072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4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0"/>
            <a:ext cx="6286500" cy="384571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Font typeface="Arial" pitchFamily="34" charset="0"/>
              <a:buChar char="•"/>
              <a:defRPr sz="1800">
                <a:latin typeface="AkzidenzGrotesk" pitchFamily="50" charset="0"/>
              </a:defRPr>
            </a:lvl2pPr>
            <a:lvl3pPr>
              <a:defRPr sz="1800">
                <a:latin typeface="AkzidenzGrotesk" pitchFamily="50" charset="0"/>
              </a:defRPr>
            </a:lvl3pPr>
            <a:lvl4pPr marL="1371600" indent="0">
              <a:buFont typeface="Arial" pitchFamily="34" charset="0"/>
              <a:buNone/>
              <a:defRPr sz="1800">
                <a:latin typeface="AkzidenzGrotesk" pitchFamily="50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7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8"/>
            <a:ext cx="6217920" cy="40239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5516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12274"/>
            <a:ext cx="6217920" cy="4021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6793" marR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00" dirty="0" smtClean="0"/>
            </a:lvl1pPr>
            <a:lvl2pPr marL="525177" marR="0" indent="-190492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33" dirty="0" smtClean="0"/>
            </a:lvl2pPr>
            <a:lvl3pPr marL="670692" marR="0" indent="-169327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167" dirty="0" smtClean="0"/>
            </a:lvl3pPr>
          </a:lstStyle>
          <a:p>
            <a:pPr marL="236793" marR="0" lvl="0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36793" marR="0" lvl="1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36793" marR="0" lvl="2" indent="-236793" algn="l" defTabSz="288704" rtl="0" eaLnBrk="1" fontAlgn="base" latinLnBrk="0" hangingPunct="1">
              <a:lnSpc>
                <a:spcPct val="90000"/>
              </a:lnSpc>
              <a:spcBef>
                <a:spcPts val="187"/>
              </a:spcBef>
              <a:spcAft>
                <a:spcPts val="187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67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31172"/>
            <a:ext cx="6858000" cy="21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28" fontAlgn="base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49" y="5042946"/>
            <a:ext cx="200643" cy="641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17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96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78" y="809625"/>
            <a:ext cx="6217920" cy="39941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500" dirty="0" smtClean="0"/>
            </a:lvl1pPr>
            <a:lvl2pPr>
              <a:defRPr lang="en-US" sz="1167" dirty="0" smtClean="0"/>
            </a:lvl2pPr>
            <a:lvl3pPr>
              <a:defRPr lang="en-US" sz="1167" dirty="0" smtClean="0"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48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8" y="289561"/>
            <a:ext cx="6235065" cy="438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7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11430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028700" indent="0">
              <a:buFont typeface="Arial" pitchFamily="34" charset="0"/>
              <a:buNone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00300" y="2038350"/>
            <a:ext cx="4229100" cy="2590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Sentinel Medium" pitchFamily="50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8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685190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82"/>
            <a:ext cx="6286500" cy="384571"/>
          </a:xfrm>
        </p:spPr>
        <p:txBody>
          <a:bodyPr>
            <a:normAutofit/>
          </a:bodyPr>
          <a:lstStyle>
            <a:lvl1pPr algn="r">
              <a:defRPr sz="1800">
                <a:solidFill>
                  <a:schemeClr val="accent2">
                    <a:lumMod val="75000"/>
                  </a:schemeClr>
                </a:solidFill>
                <a:latin typeface="Akzidenz-Grotesk Extended BQ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742950"/>
            <a:ext cx="4229100" cy="3962400"/>
          </a:xfrm>
        </p:spPr>
        <p:txBody>
          <a:bodyPr>
            <a:normAutofit/>
          </a:bodyPr>
          <a:lstStyle>
            <a:lvl1pPr>
              <a:defRPr sz="1350"/>
            </a:lvl1pPr>
            <a:lvl2pPr marL="557213" indent="-214313">
              <a:buFont typeface="Arial" pitchFamily="34" charset="0"/>
              <a:buChar char="•"/>
              <a:defRPr sz="1350">
                <a:latin typeface="AkzidenzGrotesk" pitchFamily="50" charset="0"/>
              </a:defRPr>
            </a:lvl2pPr>
            <a:lvl3pPr>
              <a:defRPr sz="1350">
                <a:latin typeface="AkzidenzGrotesk" pitchFamily="50" charset="0"/>
              </a:defRPr>
            </a:lvl3pPr>
            <a:lvl4pPr marL="12001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4pPr>
            <a:lvl5pPr marL="1543050" indent="-171450">
              <a:buFont typeface="Arial" pitchFamily="34" charset="0"/>
              <a:buChar char="•"/>
              <a:defRPr sz="1350">
                <a:latin typeface="AkzidenzGrotesk" pitchFamily="50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" y="0"/>
            <a:ext cx="68519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2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251" y="291626"/>
            <a:ext cx="618508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342" y="1110344"/>
            <a:ext cx="6169964" cy="362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" y="4989839"/>
            <a:ext cx="6859964" cy="158643"/>
            <a:chOff x="0" y="5987804"/>
            <a:chExt cx="8231957" cy="190372"/>
          </a:xfrm>
        </p:grpSpPr>
        <p:sp>
          <p:nvSpPr>
            <p:cNvPr id="36" name="Parallelogram 35"/>
            <p:cNvSpPr/>
            <p:nvPr userDrawn="1"/>
          </p:nvSpPr>
          <p:spPr>
            <a:xfrm>
              <a:off x="7178479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FA63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7" name="Parallelogram 36"/>
            <p:cNvSpPr/>
            <p:nvPr userDrawn="1"/>
          </p:nvSpPr>
          <p:spPr>
            <a:xfrm>
              <a:off x="6394206" y="6000375"/>
              <a:ext cx="819901" cy="171825"/>
            </a:xfrm>
            <a:prstGeom prst="parallelogram">
              <a:avLst>
                <a:gd name="adj" fmla="val 36300"/>
              </a:avLst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619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14"/>
            <a:srcRect t="-6317" r="97921" b="17099"/>
            <a:stretch/>
          </p:blipFill>
          <p:spPr>
            <a:xfrm>
              <a:off x="7947899" y="5987804"/>
              <a:ext cx="284058" cy="1903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 rotWithShape="1">
            <a:blip r:embed="rId15"/>
            <a:srcRect l="52877" t="1978" r="-1" b="17095"/>
            <a:stretch/>
          </p:blipFill>
          <p:spPr>
            <a:xfrm>
              <a:off x="0" y="6002009"/>
              <a:ext cx="6433059" cy="17267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35" y="5034091"/>
            <a:ext cx="200643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285728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17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28572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6713" y="4993160"/>
            <a:ext cx="68732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5032625"/>
            <a:ext cx="412598" cy="7609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149910" y="5028454"/>
            <a:ext cx="362782" cy="84445"/>
            <a:chOff x="4100403" y="1765746"/>
            <a:chExt cx="3118543" cy="725905"/>
          </a:xfrm>
        </p:grpSpPr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403" y="1765746"/>
              <a:ext cx="561259" cy="7259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124" y="1905033"/>
              <a:ext cx="2380822" cy="5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6084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1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5pPr>
      <a:lvl6pPr marL="28572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6pPr>
      <a:lvl7pPr marL="57145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7pPr>
      <a:lvl8pPr marL="857182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8pPr>
      <a:lvl9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73B900"/>
          </a:solidFill>
          <a:latin typeface="Arial" charset="0"/>
        </a:defRPr>
      </a:lvl9pPr>
    </p:titleStyle>
    <p:bodyStyle>
      <a:lvl1pPr marL="236793" indent="-236793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5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25177" indent="-190492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670692" indent="-169327" algn="l" defTabSz="288704" rtl="0" eaLnBrk="1" fontAlgn="base" hangingPunct="1">
        <a:lnSpc>
          <a:spcPct val="90000"/>
        </a:lnSpc>
        <a:spcBef>
          <a:spcPts val="187"/>
        </a:spcBef>
        <a:spcAft>
          <a:spcPts val="187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167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109177" indent="-142863" algn="l" rtl="0" eaLnBrk="1" fontAlgn="base" hangingPunct="1">
        <a:spcBef>
          <a:spcPct val="20000"/>
        </a:spcBef>
        <a:spcAft>
          <a:spcPct val="0"/>
        </a:spcAft>
        <a:buChar char="–"/>
        <a:defRPr sz="1250">
          <a:solidFill>
            <a:schemeClr val="bg1"/>
          </a:solidFill>
          <a:latin typeface="+mn-lt"/>
        </a:defRPr>
      </a:lvl4pPr>
      <a:lvl5pPr marL="1323472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5pPr>
      <a:lvl6pPr marL="1609200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6pPr>
      <a:lvl7pPr marL="1894927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7pPr>
      <a:lvl8pPr marL="2180654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8pPr>
      <a:lvl9pPr marL="2466381" indent="-142863" algn="l" rtl="0" eaLnBrk="1" fontAlgn="base" hangingPunct="1">
        <a:spcBef>
          <a:spcPct val="20000"/>
        </a:spcBef>
        <a:spcAft>
          <a:spcPct val="0"/>
        </a:spcAft>
        <a:buChar char="»"/>
        <a:defRPr sz="125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5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3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7" algn="l" defTabSz="57145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hyperlink" Target="http://creativecommons.org/licenses/by-nc/4.0/legal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137650" y="3998625"/>
            <a:ext cx="5430791" cy="276935"/>
          </a:xfrm>
        </p:spPr>
        <p:txBody>
          <a:bodyPr/>
          <a:lstStyle/>
          <a:p>
            <a:r>
              <a:rPr lang="en-US" smtClean="0"/>
              <a:t>Atomic </a:t>
            </a:r>
            <a:r>
              <a:rPr lang="en-US" dirty="0" smtClean="0"/>
              <a:t>Operations in CUDA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21520" y="3684695"/>
            <a:ext cx="5439300" cy="313932"/>
          </a:xfrm>
        </p:spPr>
        <p:txBody>
          <a:bodyPr/>
          <a:lstStyle/>
          <a:p>
            <a:r>
              <a:rPr lang="it-IT" sz="1600" dirty="0"/>
              <a:t>Module </a:t>
            </a:r>
            <a:r>
              <a:rPr lang="it-IT" sz="1600" dirty="0" smtClean="0"/>
              <a:t>7.3 – </a:t>
            </a:r>
            <a:r>
              <a:rPr lang="it-IT" sz="1600" dirty="0"/>
              <a:t>Parallel Computation Patterns (Histogram)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60">
        <p:fade/>
      </p:transition>
    </mc:Choice>
    <mc:Fallback xmlns="">
      <p:transition spd="med" advTm="107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Objective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400" dirty="0"/>
              <a:t>To learn </a:t>
            </a:r>
            <a:r>
              <a:rPr lang="en-US" sz="1400" dirty="0" smtClean="0"/>
              <a:t>to use </a:t>
            </a:r>
            <a:r>
              <a:rPr lang="en-US" sz="1400" dirty="0"/>
              <a:t>atomic operations </a:t>
            </a:r>
            <a:r>
              <a:rPr lang="en-US" sz="1400" dirty="0" smtClean="0"/>
              <a:t>in parallel programming</a:t>
            </a:r>
            <a:endParaRPr lang="en-US" sz="1400" dirty="0"/>
          </a:p>
          <a:p>
            <a:pPr marL="642938" lvl="1" indent="-342900">
              <a:defRPr/>
            </a:pPr>
            <a:r>
              <a:rPr lang="en-US" sz="1200" dirty="0">
                <a:latin typeface="Arial" panose="020B0604020202020204" pitchFamily="34" charset="0"/>
              </a:rPr>
              <a:t>Atomic operation </a:t>
            </a:r>
            <a:r>
              <a:rPr lang="en-US" sz="1200" dirty="0" smtClean="0"/>
              <a:t>concepts</a:t>
            </a:r>
            <a:endParaRPr lang="en-US" sz="1200" dirty="0">
              <a:latin typeface="Arial" panose="020B0604020202020204" pitchFamily="34" charset="0"/>
            </a:endParaRPr>
          </a:p>
          <a:p>
            <a:pPr marL="642938" lvl="1" indent="-342900">
              <a:defRPr/>
            </a:pPr>
            <a:r>
              <a:rPr lang="en-US" sz="1200" dirty="0">
                <a:latin typeface="Arial" panose="020B0604020202020204" pitchFamily="34" charset="0"/>
              </a:rPr>
              <a:t>Types of atomic operations in CUDA</a:t>
            </a:r>
          </a:p>
          <a:p>
            <a:pPr marL="642938" lvl="1" indent="-342900">
              <a:defRPr/>
            </a:pPr>
            <a:r>
              <a:rPr lang="en-US" sz="1200" dirty="0">
                <a:latin typeface="Arial" panose="020B0604020202020204" pitchFamily="34" charset="0"/>
              </a:rPr>
              <a:t>Intrinsic functions</a:t>
            </a:r>
          </a:p>
          <a:p>
            <a:pPr marL="642938" lvl="1" indent="-342900">
              <a:defRPr/>
            </a:pPr>
            <a:r>
              <a:rPr lang="en-US" sz="1200" dirty="0">
                <a:latin typeface="Arial" panose="020B0604020202020204" pitchFamily="34" charset="0"/>
              </a:rPr>
              <a:t>A basic histogram kernel</a:t>
            </a:r>
          </a:p>
          <a:p>
            <a:pPr marL="642938" lvl="1" indent="-342900">
              <a:defRPr/>
            </a:pPr>
            <a:endParaRPr lang="en-US" sz="1200" dirty="0">
              <a:latin typeface="Arial" panose="020B0604020202020204" pitchFamily="34" charset="0"/>
            </a:endParaRPr>
          </a:p>
          <a:p>
            <a:pPr marL="642938" lvl="1" indent="-342900">
              <a:defRPr/>
            </a:pPr>
            <a:endParaRPr lang="en-US" sz="1400" dirty="0"/>
          </a:p>
          <a:p>
            <a:pPr marL="300038" lvl="1" indent="0">
              <a:buNone/>
              <a:defRPr/>
            </a:pPr>
            <a:endParaRPr lang="en-US" dirty="0" smtClean="0"/>
          </a:p>
          <a:p>
            <a:pPr marL="642938" lvl="1" indent="-342900">
              <a:defRPr/>
            </a:pPr>
            <a:endParaRPr lang="en-US" dirty="0" smtClean="0"/>
          </a:p>
          <a:p>
            <a:pPr marL="642938" lvl="1" indent="-342900">
              <a:defRPr/>
            </a:pPr>
            <a:endParaRPr lang="en-US" dirty="0" smtClean="0"/>
          </a:p>
          <a:p>
            <a:pPr marL="731044" lvl="1" indent="-302419">
              <a:defRPr/>
            </a:pPr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0059"/>
      </p:ext>
    </p:extLst>
  </p:cSld>
  <p:clrMapOvr>
    <a:masterClrMapping/>
  </p:clrMapOvr>
  <p:transition advTm="328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Data Race Without </a:t>
            </a:r>
            <a:r>
              <a:rPr lang="en-US" dirty="0">
                <a:solidFill>
                  <a:schemeClr val="bg1"/>
                </a:solidFill>
              </a:rPr>
              <a:t>Atomic Operations</a:t>
            </a:r>
          </a:p>
        </p:txBody>
      </p:sp>
      <p:sp>
        <p:nvSpPr>
          <p:cNvPr id="14345" name="Tex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Both </a:t>
            </a:r>
            <a:r>
              <a:rPr lang="en-US" sz="1400" dirty="0">
                <a:solidFill>
                  <a:schemeClr val="bg1"/>
                </a:solidFill>
              </a:rPr>
              <a:t>threads receive </a:t>
            </a:r>
            <a:r>
              <a:rPr lang="en-US" sz="1400" dirty="0" smtClean="0">
                <a:solidFill>
                  <a:schemeClr val="bg1"/>
                </a:solidFill>
              </a:rPr>
              <a:t>0 in Old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Mem</a:t>
            </a:r>
            <a:r>
              <a:rPr lang="en-US" sz="1400" dirty="0">
                <a:solidFill>
                  <a:schemeClr val="bg1"/>
                </a:solidFill>
              </a:rPr>
              <a:t>[x] becomes 1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1297602" y="1550578"/>
            <a:ext cx="7729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</a:rPr>
              <a:t>thread1:</a:t>
            </a:r>
          </a:p>
        </p:txBody>
      </p:sp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3357010" y="1852894"/>
            <a:ext cx="7729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</a:rPr>
              <a:t>thread2:</a:t>
            </a:r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4271408" y="1852894"/>
            <a:ext cx="137890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</a:rPr>
              <a:t>Old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 </a:t>
            </a:r>
            <a:r>
              <a:rPr lang="en-US" sz="1400" dirty="0" err="1">
                <a:solidFill>
                  <a:schemeClr val="bg1"/>
                </a:solidFill>
                <a:sym typeface="Wingdings" pitchFamily="2" charset="2"/>
              </a:rPr>
              <a:t>Mem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[x]</a:t>
            </a:r>
          </a:p>
          <a:p>
            <a:pPr eaLnBrk="1" hangingPunct="1"/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pPr eaLnBrk="1" hangingPunct="1"/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New  Old + 1</a:t>
            </a:r>
          </a:p>
          <a:p>
            <a:pPr eaLnBrk="1" hangingPunct="1"/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pPr eaLnBrk="1" hangingPunct="1"/>
            <a:r>
              <a:rPr lang="en-US" sz="1400" dirty="0" err="1">
                <a:solidFill>
                  <a:schemeClr val="bg1"/>
                </a:solidFill>
              </a:rPr>
              <a:t>Mem</a:t>
            </a:r>
            <a:r>
              <a:rPr lang="en-US" sz="1400" dirty="0">
                <a:solidFill>
                  <a:schemeClr val="bg1"/>
                </a:solidFill>
              </a:rPr>
              <a:t>[x]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 New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1978105" y="1575895"/>
            <a:ext cx="137890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/>
                </a:solidFill>
              </a:rPr>
              <a:t>Old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 </a:t>
            </a:r>
            <a:r>
              <a:rPr lang="en-US" sz="1400" dirty="0" err="1">
                <a:solidFill>
                  <a:schemeClr val="bg1"/>
                </a:solidFill>
                <a:sym typeface="Wingdings" pitchFamily="2" charset="2"/>
              </a:rPr>
              <a:t>Mem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[x]</a:t>
            </a:r>
          </a:p>
          <a:p>
            <a:pPr eaLnBrk="1" hangingPunct="1"/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pPr eaLnBrk="1" hangingPunct="1"/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New  Old + 1</a:t>
            </a:r>
          </a:p>
          <a:p>
            <a:pPr eaLnBrk="1" hangingPunct="1"/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pPr eaLnBrk="1" hangingPunct="1"/>
            <a:r>
              <a:rPr lang="en-US" sz="1400" dirty="0" err="1">
                <a:solidFill>
                  <a:schemeClr val="bg1"/>
                </a:solidFill>
              </a:rPr>
              <a:t>Mem</a:t>
            </a:r>
            <a:r>
              <a:rPr lang="en-US" sz="1400" dirty="0">
                <a:solidFill>
                  <a:schemeClr val="bg1"/>
                </a:solidFill>
              </a:rPr>
              <a:t>[x]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 New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346" name="TextBox 1"/>
          <p:cNvSpPr txBox="1">
            <a:spLocks noChangeArrowheads="1"/>
          </p:cNvSpPr>
          <p:nvPr/>
        </p:nvSpPr>
        <p:spPr bwMode="auto">
          <a:xfrm>
            <a:off x="2216390" y="1043268"/>
            <a:ext cx="21018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600" dirty="0" err="1">
                <a:solidFill>
                  <a:schemeClr val="bg1"/>
                </a:solidFill>
              </a:rPr>
              <a:t>Mem</a:t>
            </a:r>
            <a:r>
              <a:rPr lang="en-US" sz="1600" dirty="0">
                <a:solidFill>
                  <a:schemeClr val="bg1"/>
                </a:solidFill>
              </a:rPr>
              <a:t>[x] initialized to 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198501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" name="Down Arrow 2"/>
          <p:cNvSpPr/>
          <p:nvPr/>
        </p:nvSpPr>
        <p:spPr>
          <a:xfrm>
            <a:off x="1406926" y="2254285"/>
            <a:ext cx="147446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24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869">
        <p:fade/>
      </p:transition>
    </mc:Choice>
    <mc:Fallback xmlns="">
      <p:transition spd="med" advTm="37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Concepts of Atomic Operations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Calibri" panose="020F0502020204030204" pitchFamily="34" charset="0"/>
              </a:rPr>
              <a:t>A read-modify-write operation </a:t>
            </a:r>
            <a:r>
              <a:rPr lang="en-US" sz="1600" dirty="0">
                <a:latin typeface="Calibri" panose="020F0502020204030204" pitchFamily="34" charset="0"/>
              </a:rPr>
              <a:t>p</a:t>
            </a:r>
            <a:r>
              <a:rPr lang="en-US" sz="1600" dirty="0" smtClean="0">
                <a:latin typeface="Calibri" panose="020F0502020204030204" pitchFamily="34" charset="0"/>
              </a:rPr>
              <a:t>erformed </a:t>
            </a:r>
            <a:r>
              <a:rPr lang="en-US" sz="1600" dirty="0">
                <a:latin typeface="Calibri" panose="020F0502020204030204" pitchFamily="34" charset="0"/>
              </a:rPr>
              <a:t>by a single </a:t>
            </a:r>
            <a:r>
              <a:rPr lang="en-US" sz="1600" dirty="0" smtClean="0">
                <a:latin typeface="Calibri" panose="020F0502020204030204" pitchFamily="34" charset="0"/>
              </a:rPr>
              <a:t>hardware instruction </a:t>
            </a:r>
            <a:r>
              <a:rPr lang="en-US" sz="1600" dirty="0">
                <a:latin typeface="Calibri" panose="020F0502020204030204" pitchFamily="34" charset="0"/>
              </a:rPr>
              <a:t>on a memory location </a:t>
            </a:r>
            <a:r>
              <a:rPr lang="en-US" sz="1600" i="1" dirty="0">
                <a:latin typeface="Calibri" panose="020F0502020204030204" pitchFamily="34" charset="0"/>
              </a:rPr>
              <a:t>address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</a:rPr>
              <a:t>Read the old value, calculate a new value, and write the new value to the location</a:t>
            </a:r>
          </a:p>
          <a:p>
            <a:r>
              <a:rPr lang="en-US" sz="1600" dirty="0">
                <a:latin typeface="Calibri" panose="020F0502020204030204" pitchFamily="34" charset="0"/>
              </a:rPr>
              <a:t>The hardware ensures that no other threads can </a:t>
            </a:r>
            <a:r>
              <a:rPr lang="en-US" sz="1600" dirty="0" smtClean="0">
                <a:latin typeface="Calibri" panose="020F0502020204030204" pitchFamily="34" charset="0"/>
              </a:rPr>
              <a:t>perform another read-modify-write operation on the same location until </a:t>
            </a:r>
            <a:r>
              <a:rPr lang="en-US" sz="1600" dirty="0">
                <a:latin typeface="Calibri" panose="020F0502020204030204" pitchFamily="34" charset="0"/>
              </a:rPr>
              <a:t>the </a:t>
            </a:r>
            <a:r>
              <a:rPr lang="en-US" sz="1600" dirty="0" smtClean="0">
                <a:latin typeface="Calibri" panose="020F0502020204030204" pitchFamily="34" charset="0"/>
              </a:rPr>
              <a:t>current atomic </a:t>
            </a:r>
            <a:r>
              <a:rPr lang="en-US" sz="1600" dirty="0">
                <a:latin typeface="Calibri" panose="020F0502020204030204" pitchFamily="34" charset="0"/>
              </a:rPr>
              <a:t>operation is complete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</a:rPr>
              <a:t>Any other threads that </a:t>
            </a:r>
            <a:r>
              <a:rPr lang="en-US" sz="1400" dirty="0" smtClean="0">
                <a:latin typeface="Calibri" panose="020F0502020204030204" pitchFamily="34" charset="0"/>
              </a:rPr>
              <a:t>attempt to perform an atomic operation on the same location </a:t>
            </a:r>
            <a:r>
              <a:rPr lang="en-US" sz="1400" dirty="0">
                <a:latin typeface="Calibri" panose="020F0502020204030204" pitchFamily="34" charset="0"/>
              </a:rPr>
              <a:t>will typically be held in a </a:t>
            </a:r>
            <a:r>
              <a:rPr lang="en-US" sz="1400" dirty="0" smtClean="0">
                <a:latin typeface="Calibri" panose="020F0502020204030204" pitchFamily="34" charset="0"/>
              </a:rPr>
              <a:t>queue</a:t>
            </a:r>
            <a:endParaRPr lang="en-US" sz="1400" dirty="0">
              <a:latin typeface="Calibri" panose="020F0502020204030204" pitchFamily="34" charset="0"/>
            </a:endParaRPr>
          </a:p>
          <a:p>
            <a:pPr lvl="1"/>
            <a:r>
              <a:rPr lang="en-US" sz="1400" dirty="0">
                <a:latin typeface="Calibri" panose="020F0502020204030204" pitchFamily="34" charset="0"/>
              </a:rPr>
              <a:t>All threads perform </a:t>
            </a:r>
            <a:r>
              <a:rPr lang="en-US" sz="1400" dirty="0" smtClean="0">
                <a:latin typeface="Calibri" panose="020F0502020204030204" pitchFamily="34" charset="0"/>
              </a:rPr>
              <a:t>their </a:t>
            </a:r>
            <a:r>
              <a:rPr lang="en-US" sz="1400" dirty="0">
                <a:latin typeface="Calibri" panose="020F0502020204030204" pitchFamily="34" charset="0"/>
              </a:rPr>
              <a:t>atomic </a:t>
            </a:r>
            <a:r>
              <a:rPr lang="en-US" sz="1400" dirty="0" smtClean="0">
                <a:latin typeface="Calibri" panose="020F0502020204030204" pitchFamily="34" charset="0"/>
              </a:rPr>
              <a:t>operations </a:t>
            </a:r>
            <a:r>
              <a:rPr lang="en-US" sz="1400" b="1" dirty="0">
                <a:latin typeface="Calibri" panose="020F0502020204030204" pitchFamily="34" charset="0"/>
              </a:rPr>
              <a:t>serially </a:t>
            </a:r>
            <a:r>
              <a:rPr lang="en-US" sz="1400" dirty="0" smtClean="0">
                <a:latin typeface="Calibri" panose="020F0502020204030204" pitchFamily="34" charset="0"/>
              </a:rPr>
              <a:t>on the </a:t>
            </a:r>
            <a:r>
              <a:rPr lang="en-US" sz="1400" dirty="0">
                <a:latin typeface="Calibri" panose="020F0502020204030204" pitchFamily="34" charset="0"/>
              </a:rPr>
              <a:t>same location</a:t>
            </a:r>
            <a:endParaRPr lang="en-US" sz="1400" b="1" dirty="0">
              <a:latin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9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761">
        <p:fade/>
      </p:transition>
    </mc:Choice>
    <mc:Fallback xmlns="">
      <p:transition spd="med" advTm="657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Atomic Operations in CUDA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400" dirty="0" smtClean="0"/>
              <a:t>Performed by calling functions </a:t>
            </a:r>
            <a:r>
              <a:rPr lang="en-US" sz="1400" dirty="0"/>
              <a:t>that are translated into single instructions (a.k.a. </a:t>
            </a:r>
            <a:r>
              <a:rPr lang="en-US" sz="1400" i="1" dirty="0"/>
              <a:t>intrinsic functions</a:t>
            </a:r>
            <a:r>
              <a:rPr lang="en-US" sz="1400" dirty="0"/>
              <a:t> or </a:t>
            </a:r>
            <a:r>
              <a:rPr lang="en-US" sz="1400" i="1" dirty="0" err="1"/>
              <a:t>intrinsics</a:t>
            </a:r>
            <a:r>
              <a:rPr lang="en-US" sz="1400" dirty="0"/>
              <a:t>)</a:t>
            </a:r>
          </a:p>
          <a:p>
            <a:pPr lvl="1">
              <a:defRPr/>
            </a:pPr>
            <a:r>
              <a:rPr lang="en-US" sz="1400" dirty="0"/>
              <a:t>Atomic add, sub, </a:t>
            </a:r>
            <a:r>
              <a:rPr lang="en-US" sz="1400" dirty="0" err="1"/>
              <a:t>inc</a:t>
            </a:r>
            <a:r>
              <a:rPr lang="en-US" sz="1400" dirty="0"/>
              <a:t>, </a:t>
            </a:r>
            <a:r>
              <a:rPr lang="en-US" sz="1400" dirty="0" err="1"/>
              <a:t>dec</a:t>
            </a:r>
            <a:r>
              <a:rPr lang="en-US" sz="1400" dirty="0"/>
              <a:t>, min, max, </a:t>
            </a:r>
            <a:r>
              <a:rPr lang="en-US" sz="1400" dirty="0" err="1"/>
              <a:t>exch</a:t>
            </a:r>
            <a:r>
              <a:rPr lang="en-US" sz="1400" dirty="0"/>
              <a:t> (exchange), CAS (compare and swap)</a:t>
            </a:r>
          </a:p>
          <a:p>
            <a:pPr lvl="1">
              <a:defRPr/>
            </a:pPr>
            <a:r>
              <a:rPr lang="en-US" sz="1400" dirty="0"/>
              <a:t>Read CUDA C programming Guide 4.0  or later for </a:t>
            </a:r>
            <a:r>
              <a:rPr lang="en-US" sz="1400" dirty="0" smtClean="0"/>
              <a:t>details</a:t>
            </a:r>
          </a:p>
          <a:p>
            <a:pPr marL="334685" lvl="1" indent="0">
              <a:buNone/>
              <a:defRPr/>
            </a:pPr>
            <a:endParaRPr lang="en-US" sz="1400" dirty="0" smtClean="0"/>
          </a:p>
          <a:p>
            <a:r>
              <a:rPr lang="en-US" sz="1400" dirty="0"/>
              <a:t>Atomic Add</a:t>
            </a:r>
          </a:p>
          <a:p>
            <a:pPr marL="342900" lvl="1" indent="0">
              <a:buNone/>
            </a:pP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atomicAdd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628650" lvl="1" indent="-285750"/>
            <a:r>
              <a:rPr lang="en-US" sz="1400" dirty="0"/>
              <a:t>reads the 32-bit word </a:t>
            </a:r>
            <a:r>
              <a:rPr lang="en-US" sz="1400" b="1" dirty="0"/>
              <a:t>old</a:t>
            </a:r>
            <a:r>
              <a:rPr lang="en-US" sz="1400" dirty="0"/>
              <a:t> </a:t>
            </a:r>
            <a:r>
              <a:rPr lang="en-US" sz="1400" dirty="0" smtClean="0"/>
              <a:t>from the location pointed </a:t>
            </a:r>
            <a:r>
              <a:rPr lang="en-US" sz="1400" dirty="0"/>
              <a:t>to by </a:t>
            </a:r>
            <a:r>
              <a:rPr lang="en-US" sz="1400" b="1" dirty="0"/>
              <a:t>address</a:t>
            </a:r>
            <a:r>
              <a:rPr lang="en-US" sz="1400" dirty="0"/>
              <a:t> in global or shared memory, computes (</a:t>
            </a:r>
            <a:r>
              <a:rPr lang="en-US" sz="1400" b="1" dirty="0"/>
              <a:t>old + </a:t>
            </a:r>
            <a:r>
              <a:rPr lang="en-US" sz="1400" b="1" dirty="0" err="1"/>
              <a:t>val</a:t>
            </a:r>
            <a:r>
              <a:rPr lang="en-US" sz="1400" dirty="0"/>
              <a:t>), and stores the result back to memory at the same address. The function returns </a:t>
            </a:r>
            <a:r>
              <a:rPr lang="en-US" sz="1400" b="1" dirty="0"/>
              <a:t>old</a:t>
            </a:r>
            <a:r>
              <a:rPr lang="en-US" sz="1400" dirty="0"/>
              <a:t>. </a:t>
            </a:r>
          </a:p>
          <a:p>
            <a:pPr>
              <a:defRPr/>
            </a:pPr>
            <a:endParaRPr lang="en-US" sz="1733" dirty="0"/>
          </a:p>
          <a:p>
            <a:pPr lvl="1"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 smtClean="0"/>
              <a:t>	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580">
        <p:fade/>
      </p:transition>
    </mc:Choice>
    <mc:Fallback xmlns="">
      <p:transition spd="med" advTm="144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More Atomic Adds in CUDA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600" dirty="0">
                <a:latin typeface="Calibri" panose="020F0502020204030204" pitchFamily="34" charset="0"/>
              </a:rPr>
              <a:t>Unsigned 32-bit integer atomic add</a:t>
            </a:r>
          </a:p>
          <a:p>
            <a:pPr marL="342900" lvl="1" indent="0">
              <a:buNone/>
              <a:defRPr/>
            </a:pP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unsigned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atomicAdd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(unsigned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address,</a:t>
            </a:r>
          </a:p>
          <a:p>
            <a:pPr marL="342900" lvl="1" indent="0">
              <a:buNone/>
              <a:defRPr/>
            </a:pP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unsigned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defRPr/>
            </a:pPr>
            <a:endParaRPr lang="en-US" sz="1400" dirty="0"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1600" dirty="0">
                <a:latin typeface="Calibri" panose="020F0502020204030204" pitchFamily="34" charset="0"/>
              </a:rPr>
              <a:t>Unsigned 64-bit integer atomic add</a:t>
            </a:r>
          </a:p>
          <a:p>
            <a:pPr marL="342900" lvl="1" indent="0">
              <a:buNone/>
              <a:defRPr/>
            </a:pP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unsigned long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atomicAdd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(unsigned long </a:t>
            </a:r>
            <a:r>
              <a:rPr lang="en-US" sz="14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endParaRPr lang="en-US" sz="1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buNone/>
              <a:defRPr/>
            </a:pP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* address, unsigned long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defRPr/>
            </a:pPr>
            <a:endParaRPr lang="en-US" sz="1400" dirty="0"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1600" dirty="0">
                <a:latin typeface="Calibri" panose="020F0502020204030204" pitchFamily="34" charset="0"/>
              </a:rPr>
              <a:t>Single-precision floating-point atomic add (capability &gt; 2.0)</a:t>
            </a:r>
          </a:p>
          <a:p>
            <a:pPr lvl="1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atomicAdd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(float* address, float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429250" y="4686300"/>
            <a:ext cx="1428750" cy="342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4E0A0E-F6ED-4FAB-8542-9296B4D24A4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029">
        <p:fade/>
      </p:transition>
    </mc:Choice>
    <mc:Fallback xmlns="">
      <p:transition spd="med" advTm="480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Basic Text Histogram Kernel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The kernel receives a pointer to the input buffer of byte values</a:t>
            </a:r>
          </a:p>
          <a:p>
            <a:r>
              <a:rPr lang="en-US" sz="1400" dirty="0"/>
              <a:t>Each thread process the input  in a </a:t>
            </a:r>
            <a:r>
              <a:rPr lang="en-US" sz="1400" dirty="0" err="1"/>
              <a:t>strided</a:t>
            </a:r>
            <a:r>
              <a:rPr lang="en-US" sz="1400" dirty="0"/>
              <a:t> pattern</a:t>
            </a:r>
          </a:p>
        </p:txBody>
      </p:sp>
      <p:sp>
        <p:nvSpPr>
          <p:cNvPr id="13316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609600" y="1504950"/>
            <a:ext cx="4953000" cy="2895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histo_kernel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(unsigned char *buffer,</a:t>
            </a: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	long size, unsigned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i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stride is total number of threads</a:t>
            </a: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stride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gridDim.x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6263" indent="-576263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// All threads handle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gridDim.x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6263" indent="-576263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// consecutive elements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(i &lt; size) {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atomicAdd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 &amp;(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[buffer[i]]), 1);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 += stride;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878" y="1962150"/>
            <a:ext cx="5699922" cy="914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187">
        <p:fade/>
      </p:transition>
    </mc:Choice>
    <mc:Fallback xmlns="">
      <p:transition spd="med" advTm="30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Basic Histogram Kernel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50601" y="728143"/>
            <a:ext cx="6217920" cy="4023919"/>
          </a:xfrm>
        </p:spPr>
        <p:txBody>
          <a:bodyPr>
            <a:normAutofit/>
          </a:bodyPr>
          <a:lstStyle/>
          <a:p>
            <a:r>
              <a:rPr lang="en-US" sz="1400" dirty="0"/>
              <a:t>The kernel receives a pointer to the input buffer of byte values</a:t>
            </a:r>
          </a:p>
          <a:p>
            <a:r>
              <a:rPr lang="en-US" sz="1400" dirty="0"/>
              <a:t>Each thread process the input  in a </a:t>
            </a:r>
            <a:r>
              <a:rPr lang="en-US" sz="1400" dirty="0" err="1"/>
              <a:t>strided</a:t>
            </a:r>
            <a:r>
              <a:rPr lang="en-US" sz="1400" dirty="0"/>
              <a:t> pattern</a:t>
            </a:r>
          </a:p>
        </p:txBody>
      </p:sp>
      <p:sp>
        <p:nvSpPr>
          <p:cNvPr id="13316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609600" y="1504950"/>
            <a:ext cx="5928198" cy="3200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histo_kernel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(unsigned char *buffer,</a:t>
            </a: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	long size, unsigned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i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stride is total number of threads</a:t>
            </a:r>
          </a:p>
          <a:p>
            <a:pPr marL="0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stride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gridDim.x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6263" indent="-576263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// All threads handle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gridDim.x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6263" indent="-576263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// consecutive elements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(i &lt; size) {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alphabet_position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buffer[i] – “a”;</a:t>
            </a:r>
          </a:p>
          <a:p>
            <a:pPr marL="0" indent="0">
              <a:buNone/>
              <a:defRPr/>
            </a:pP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if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alphabet_position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&gt;= 0 &amp;&amp;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alpha_position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26) 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atomicAdd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(&amp;(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alphabet_position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/4]), 1);</a:t>
            </a:r>
          </a:p>
          <a:p>
            <a:pPr marL="0" indent="0">
              <a:buNone/>
              <a:defRPr/>
            </a:pP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i += stride;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  <a:defRPr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738" y="3181350"/>
            <a:ext cx="5699922" cy="685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243">
        <p:fade/>
      </p:transition>
    </mc:Choice>
    <mc:Fallback xmlns="">
      <p:transition spd="med" advTm="1682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1"/>
          <p:cNvSpPr>
            <a:spLocks noGrp="1"/>
          </p:cNvSpPr>
          <p:nvPr>
            <p:ph type="subTitle" idx="1"/>
          </p:nvPr>
        </p:nvSpPr>
        <p:spPr>
          <a:xfrm>
            <a:off x="281748" y="3550392"/>
            <a:ext cx="6286693" cy="461537"/>
          </a:xfrm>
        </p:spPr>
        <p:txBody>
          <a:bodyPr/>
          <a:lstStyle/>
          <a:p>
            <a:r>
              <a:rPr lang="en-US" dirty="0" smtClean="0"/>
              <a:t>The GPU Teaching Kit is licensed by NVIDIA and the University </a:t>
            </a:r>
            <a:r>
              <a:rPr lang="en-US" dirty="0"/>
              <a:t>of Illinois under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92D050"/>
                </a:solidFill>
                <a:hlinkClick r:id="rId4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4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4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813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4400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13">
        <p:fade/>
      </p:transition>
    </mc:Choice>
    <mc:Fallback xmlns="">
      <p:transition spd="med" advTm="5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itle &amp; Bullet ">
  <a:themeElements>
    <a:clrScheme name="NVIDIA + University of Illinois 2015 Template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FA6300"/>
      </a:accent2>
      <a:accent3>
        <a:srgbClr val="007A43"/>
      </a:accent3>
      <a:accent4>
        <a:srgbClr val="2F426B"/>
      </a:accent4>
      <a:accent5>
        <a:srgbClr val="990366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-3-1-kernel-SPMD-parallelism" id="{C940C72C-5B46-42E2-A282-9394487CB5A2}" vid="{A6EEB0E5-884E-4905-91C4-C8C6195CC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B0370999F4D641B163DEC6FC797108" ma:contentTypeVersion="17" ma:contentTypeDescription="Create a new document." ma:contentTypeScope="" ma:versionID="7939aa0d029907ca2f60185f7fcbb4b3">
  <xsd:schema xmlns:xsd="http://www.w3.org/2001/XMLSchema" xmlns:xs="http://www.w3.org/2001/XMLSchema" xmlns:p="http://schemas.microsoft.com/office/2006/metadata/properties" xmlns:ns2="1956f548-e1c6-4bad-9b00-9434a603b471" targetNamespace="http://schemas.microsoft.com/office/2006/metadata/properties" ma:root="true" ma:fieldsID="f3011372e976e3b5ec1f02bb487973b2" ns2:_="">
    <xsd:import namespace="1956f548-e1c6-4bad-9b00-9434a603b471"/>
    <xsd:element name="properties">
      <xsd:complexType>
        <xsd:sequence>
          <xsd:element name="documentManagement">
            <xsd:complexType>
              <xsd:all>
                <xsd:element ref="ns2:Test_x0020_Field" minOccurs="0"/>
                <xsd:element ref="ns2:Order0" minOccurs="0"/>
                <xsd:element ref="ns2:Description0" minOccurs="0"/>
                <xsd:element ref="ns2:Chapter" minOccurs="0"/>
                <xsd:element ref="ns2:Lectures" minOccurs="0"/>
                <xsd:element ref="ns2:Labs" minOccurs="0"/>
                <xsd:element ref="ns2:Quizzes" minOccurs="0"/>
                <xsd:element ref="ns2:Kit_x0020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6f548-e1c6-4bad-9b00-9434a603b471" elementFormDefault="qualified">
    <xsd:import namespace="http://schemas.microsoft.com/office/2006/documentManagement/types"/>
    <xsd:import namespace="http://schemas.microsoft.com/office/infopath/2007/PartnerControls"/>
    <xsd:element name="Test_x0020_Field" ma:index="8" nillable="true" ma:displayName="Content Type" ma:default="Quiz Questions and Answers" ma:format="RadioButtons" ma:internalName="Test_x0020_Field">
      <xsd:simpleType>
        <xsd:restriction base="dms:Choice">
          <xsd:enumeration value="Quiz Questions and Answers"/>
          <xsd:enumeration value="Labs &amp; Solutions"/>
          <xsd:enumeration value="Slides"/>
          <xsd:enumeration value="Videos"/>
          <xsd:enumeration value="EBook Chapter"/>
          <xsd:enumeration value="Project"/>
          <xsd:enumeration value="Base Files"/>
          <xsd:enumeration value="Resource"/>
        </xsd:restriction>
      </xsd:simpleType>
    </xsd:element>
    <xsd:element name="Order0" ma:index="9" nillable="true" ma:displayName="Order" ma:decimals="3" ma:internalName="Order0" ma:percentage="FALSE">
      <xsd:simpleType>
        <xsd:restriction base="dms:Number"/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  <xsd:element name="Chapter" ma:index="11" nillable="true" ma:displayName="Chapter" ma:internalName="Chapter">
      <xsd:simpleType>
        <xsd:restriction base="dms:Text">
          <xsd:maxLength value="255"/>
        </xsd:restriction>
      </xsd:simpleType>
    </xsd:element>
    <xsd:element name="Lectures" ma:index="12" nillable="true" ma:displayName="Lectures" ma:default="N/A" ma:format="Dropdown" ma:internalName="Lectur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Labs" ma:index="13" nillable="true" ma:displayName="Labs" ma:default="N/A" ma:format="Dropdown" ma:internalName="Lab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Quizzes" ma:index="14" nillable="true" ma:displayName="Quizzes" ma:default="N/A" ma:format="Dropdown" ma:internalName="Quizzes">
      <xsd:simpleType>
        <xsd:restriction base="dms:Choice">
          <xsd:enumeration value="N/A"/>
          <xsd:enumeration value="Non Existent"/>
          <xsd:enumeration value="Exists"/>
          <xsd:enumeration value="In Process"/>
          <xsd:enumeration value="Ready for Review"/>
          <xsd:enumeration value="Reviewed"/>
          <xsd:enumeration value="Final"/>
        </xsd:restriction>
      </xsd:simpleType>
    </xsd:element>
    <xsd:element name="Kit_x0020_Version" ma:index="15" nillable="true" ma:displayName="Kit Version" ma:default="Eval Kit" ma:format="Dropdown" ma:internalName="Kit_x0020_Version">
      <xsd:simpleType>
        <xsd:restriction base="dms:Choice">
          <xsd:enumeration value="Eval Kit"/>
          <xsd:enumeration value="Release 1.0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pter xmlns="1956f548-e1c6-4bad-9b00-9434a603b471" xsi:nil="true"/>
    <Description0 xmlns="1956f548-e1c6-4bad-9b00-9434a603b471" xsi:nil="true"/>
    <Order0 xmlns="1956f548-e1c6-4bad-9b00-9434a603b471">7.3</Order0>
    <Test_x0020_Field xmlns="1956f548-e1c6-4bad-9b00-9434a603b471">Slides</Test_x0020_Field>
    <Kit_x0020_Version xmlns="1956f548-e1c6-4bad-9b00-9434a603b471">Release 1.0</Kit_x0020_Version>
    <Quizzes xmlns="1956f548-e1c6-4bad-9b00-9434a603b471">N/A</Quizzes>
    <Labs xmlns="1956f548-e1c6-4bad-9b00-9434a603b471">N/A</Labs>
    <Lectures xmlns="1956f548-e1c6-4bad-9b00-9434a603b471">Final</Lecture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7F7459-605A-48E1-8D10-CF95ECBADE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56f548-e1c6-4bad-9b00-9434a60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77B312-300C-4041-82BA-FFE75AA6697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56f548-e1c6-4bad-9b00-9434a603b47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6DCA952-16FA-4435-802A-D250AD3B16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1604</TotalTime>
  <Words>445</Words>
  <Application>Microsoft Office PowerPoint</Application>
  <PresentationFormat>Custom</PresentationFormat>
  <Paragraphs>108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MS PGothic</vt:lpstr>
      <vt:lpstr>AkzidenzGrotesk</vt:lpstr>
      <vt:lpstr>Akzidenz-Grotesk Extended BQ</vt:lpstr>
      <vt:lpstr>Arial</vt:lpstr>
      <vt:lpstr>Calibri</vt:lpstr>
      <vt:lpstr>Courier New</vt:lpstr>
      <vt:lpstr>Palatino</vt:lpstr>
      <vt:lpstr>Sentinel Medium</vt:lpstr>
      <vt:lpstr>Trebuchet MS</vt:lpstr>
      <vt:lpstr>Wingdings</vt:lpstr>
      <vt:lpstr>2_Title &amp; Bullet </vt:lpstr>
      <vt:lpstr>Module 7.3 – Parallel Computation Patterns (Histogram)</vt:lpstr>
      <vt:lpstr>Objective</vt:lpstr>
      <vt:lpstr>Data Race Without Atomic Operations</vt:lpstr>
      <vt:lpstr>Key Concepts of Atomic Operations</vt:lpstr>
      <vt:lpstr>Atomic Operations in CUDA</vt:lpstr>
      <vt:lpstr>More Atomic Adds in CUDA</vt:lpstr>
      <vt:lpstr>A Basic Text Histogram Kernel</vt:lpstr>
      <vt:lpstr>A Basic Histogram Kernel (cont.)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Cook, Colleen N</dc:creator>
  <cp:lastModifiedBy>Andrew Schuh</cp:lastModifiedBy>
  <cp:revision>68</cp:revision>
  <dcterms:created xsi:type="dcterms:W3CDTF">2013-11-15T21:49:21Z</dcterms:created>
  <dcterms:modified xsi:type="dcterms:W3CDTF">2016-04-02T20:49:38Z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0x0101006BB0370999F4D641B163DEC6FC797108</vt:lpwstr>
  </property>
  <property fmtid="{D5CDD505-2E9C-101B-9397-08002B2CF9AE}" pid="3" name="Complete">
    <vt:bool>false</vt:bool>
  </property>
  <property fmtid="{D5CDD505-2E9C-101B-9397-08002B2CF9AE}" pid="4" name="Review Edits Complete">
    <vt:bool>false</vt:bool>
  </property>
  <property fmtid="{D5CDD505-2E9C-101B-9397-08002B2CF9AE}" pid="5" name="Evaluation Kit Module">
    <vt:bool>false</vt:bool>
  </property>
  <property fmtid="{D5CDD505-2E9C-101B-9397-08002B2CF9AE}" pid="6" name="Ready for Review">
    <vt:bool>false</vt:bool>
  </property>
</Properties>
</file>